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96" r:id="rId4"/>
    <p:sldId id="301" r:id="rId5"/>
    <p:sldId id="297" r:id="rId6"/>
    <p:sldId id="287" r:id="rId7"/>
    <p:sldId id="288" r:id="rId8"/>
    <p:sldId id="289" r:id="rId9"/>
    <p:sldId id="279" r:id="rId10"/>
    <p:sldId id="274" r:id="rId11"/>
    <p:sldId id="290" r:id="rId12"/>
    <p:sldId id="298" r:id="rId13"/>
    <p:sldId id="263" r:id="rId14"/>
    <p:sldId id="264" r:id="rId15"/>
    <p:sldId id="267" r:id="rId16"/>
    <p:sldId id="280" r:id="rId17"/>
    <p:sldId id="271" r:id="rId18"/>
    <p:sldId id="302" r:id="rId19"/>
    <p:sldId id="299" r:id="rId20"/>
    <p:sldId id="303" r:id="rId21"/>
    <p:sldId id="300" r:id="rId22"/>
    <p:sldId id="304" r:id="rId23"/>
    <p:sldId id="305" r:id="rId24"/>
    <p:sldId id="306" r:id="rId25"/>
    <p:sldId id="307" r:id="rId26"/>
    <p:sldId id="308" r:id="rId27"/>
    <p:sldId id="309" r:id="rId28"/>
    <p:sldId id="291" r:id="rId29"/>
    <p:sldId id="292" r:id="rId30"/>
    <p:sldId id="293" r:id="rId31"/>
    <p:sldId id="294" r:id="rId32"/>
    <p:sldId id="281" r:id="rId33"/>
    <p:sldId id="282" r:id="rId34"/>
    <p:sldId id="295" r:id="rId35"/>
    <p:sldId id="310" r:id="rId36"/>
    <p:sldId id="311" r:id="rId37"/>
    <p:sldId id="31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CCFF"/>
    <a:srgbClr val="33CCCC"/>
    <a:srgbClr val="00FF99"/>
    <a:srgbClr val="00FFFF"/>
    <a:srgbClr val="33CC33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8" autoAdjust="0"/>
    <p:restoredTop sz="94689" autoAdjust="0"/>
  </p:normalViewPr>
  <p:slideViewPr>
    <p:cSldViewPr>
      <p:cViewPr varScale="1">
        <p:scale>
          <a:sx n="69" d="100"/>
          <a:sy n="69" d="100"/>
        </p:scale>
        <p:origin x="13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E1D26-8927-4808-80BE-9F0CB9D50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14430-6EEA-4920-A95B-87A1FFB89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D37DA-84BD-4B06-9701-EF7F202BE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15184-322D-439F-A47E-DE179B9AF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B213A-C93B-471C-B98F-A694C49D1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8B74-842A-4522-ACBE-25729EFFB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D324E-892D-4958-B0BE-420069F56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A1D52-1F00-4BD5-963F-3FD7D6EE6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93D79-FCAD-4B97-B492-358303209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00EEC-26AE-49EC-AAFB-208E34481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9D62-1D0A-41A1-9EA2-F1C857AB5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C9B4F-26F0-4B31-8B6E-E4766AE39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0BF4A-C7CB-4BF6-A25D-BE1F1F0FB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DCF82-615E-427C-B606-2D5779040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3FECA-6836-4B1D-BBF7-72C2E0763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A724B-007D-4BEE-B591-FFF507B41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EDB6-7166-4785-AB33-B047D3051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62404-CF63-4D97-9F10-8522F78DF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9B57-A654-419D-A980-BD0428C06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C1C2ABE-FD7E-411B-921C-3C78B8DA4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  <p:sldLayoutId id="2147483654" r:id="rId14"/>
    <p:sldLayoutId id="2147483653" r:id="rId15"/>
    <p:sldLayoutId id="2147483652" r:id="rId16"/>
    <p:sldLayoutId id="2147483651" r:id="rId17"/>
    <p:sldLayoutId id="2147483650" r:id="rId18"/>
    <p:sldLayoutId id="2147483649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692007@yandex.ru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867400" cy="5668962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33CC33"/>
                </a:solidFill>
              </a:rPr>
              <a:t>ДОБРЫЙ ДЕНЬ!</a:t>
            </a:r>
            <a:r>
              <a:rPr lang="ru-RU" sz="6000" b="1" i="1" smtClean="0">
                <a:solidFill>
                  <a:srgbClr val="33CC33"/>
                </a:solidFill>
              </a:rPr>
              <a:t/>
            </a:r>
            <a:br>
              <a:rPr lang="ru-RU" sz="6000" b="1" i="1" smtClean="0">
                <a:solidFill>
                  <a:srgbClr val="33CC33"/>
                </a:solidFill>
              </a:rPr>
            </a:br>
            <a:r>
              <a:rPr lang="ru-RU" sz="6000" b="1" i="1" dirty="0" smtClean="0">
                <a:solidFill>
                  <a:srgbClr val="33CC33"/>
                </a:solidFill>
              </a:rPr>
              <a:t>Тема урока</a:t>
            </a:r>
            <a:r>
              <a:rPr lang="ru-RU" sz="6000" b="1" i="1" dirty="0" smtClean="0">
                <a:solidFill>
                  <a:srgbClr val="33CC33"/>
                </a:solidFill>
              </a:rPr>
              <a:t/>
            </a:r>
            <a:br>
              <a:rPr lang="ru-RU" sz="6000" b="1" i="1" dirty="0" smtClean="0">
                <a:solidFill>
                  <a:srgbClr val="33CC33"/>
                </a:solidFill>
              </a:rPr>
            </a:br>
            <a:r>
              <a:rPr lang="ru-RU" sz="6000" b="1" i="1" dirty="0" smtClean="0">
                <a:solidFill>
                  <a:srgbClr val="33CC33"/>
                </a:solidFill>
              </a:rPr>
              <a:t>«Арены</a:t>
            </a:r>
            <a:r>
              <a:rPr lang="ru-RU" sz="6000" b="1" i="1" dirty="0" smtClean="0">
                <a:solidFill>
                  <a:srgbClr val="33CC33"/>
                </a:solidFill>
              </a:rPr>
              <a:t/>
            </a:r>
            <a:br>
              <a:rPr lang="ru-RU" sz="6000" b="1" i="1" dirty="0" smtClean="0">
                <a:solidFill>
                  <a:srgbClr val="33CC33"/>
                </a:solidFill>
              </a:rPr>
            </a:br>
            <a:r>
              <a:rPr lang="ru-RU" sz="6000" b="1" i="1" dirty="0" smtClean="0">
                <a:solidFill>
                  <a:srgbClr val="33CC33"/>
                </a:solidFill>
              </a:rPr>
              <a:t>Бензол</a:t>
            </a:r>
            <a:r>
              <a:rPr lang="ru-RU" sz="6000" b="1" i="1" dirty="0" smtClean="0">
                <a:solidFill>
                  <a:srgbClr val="33CC33"/>
                </a:solidFill>
              </a:rPr>
              <a:t>.»</a:t>
            </a:r>
            <a:r>
              <a:rPr lang="ru-RU" sz="6000" b="1" i="1" dirty="0" smtClean="0">
                <a:solidFill>
                  <a:srgbClr val="33CC33"/>
                </a:solidFill>
              </a:rPr>
              <a:t/>
            </a:r>
            <a:br>
              <a:rPr lang="ru-RU" sz="6000" b="1" i="1" dirty="0" smtClean="0">
                <a:solidFill>
                  <a:srgbClr val="33CC33"/>
                </a:solidFill>
              </a:rPr>
            </a:br>
            <a:endParaRPr lang="ru-RU" sz="6000" b="1" i="1" dirty="0" smtClean="0">
              <a:solidFill>
                <a:srgbClr val="33CC33"/>
              </a:solidFill>
            </a:endParaRPr>
          </a:p>
        </p:txBody>
      </p:sp>
      <p:pic>
        <p:nvPicPr>
          <p:cNvPr id="6147" name="Picture 8" descr="MC900233971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13388" y="1066800"/>
            <a:ext cx="3325812" cy="4876800"/>
          </a:xfrm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0" y="57912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Цель.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Сф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ормировать 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обучающихся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знаний об аренах, как соединениях, имеющих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бензольное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кольцо (ароматическую связь).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00CC"/>
                </a:solidFill>
              </a:rPr>
              <a:t>Формула строения бензола Ф.Кекуле(1865 г.)</a:t>
            </a:r>
          </a:p>
        </p:txBody>
      </p:sp>
      <p:graphicFrame>
        <p:nvGraphicFramePr>
          <p:cNvPr id="61457" name="Object 1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486400" y="838200"/>
          <a:ext cx="28956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S ChemDraw Drawing" r:id="rId3" imgW="734400" imgH="829440" progId="">
                  <p:embed/>
                </p:oleObj>
              </mc:Choice>
              <mc:Fallback>
                <p:oleObj name="CS ChemDraw Drawing" r:id="rId3" imgW="734400" imgH="82944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838200"/>
                        <a:ext cx="28956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3" name="Object 1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" y="685800"/>
          <a:ext cx="3429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S ChemDraw Drawing" r:id="rId5" imgW="1018440" imgH="1150920" progId="">
                  <p:embed/>
                </p:oleObj>
              </mc:Choice>
              <mc:Fallback>
                <p:oleObj name="CS ChemDraw Drawing" r:id="rId5" imgW="1018440" imgH="115092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34290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</a:t>
            </a:r>
            <a:endParaRPr lang="ru-RU" sz="2800" smtClean="0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4343400" y="29718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0" y="4800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u="sng"/>
              <a:t>Ф. Кекуле предположил, что в молекуле бензола существуют три двойных связи.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/>
      <p:bldP spid="61448" grpId="1" animBg="1"/>
      <p:bldP spid="614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086600" cy="127635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009900"/>
                </a:solidFill>
              </a:rPr>
              <a:t>Строение  бензола</a:t>
            </a:r>
          </a:p>
        </p:txBody>
      </p:sp>
      <p:pic>
        <p:nvPicPr>
          <p:cNvPr id="19461" name="Picture 5" descr="Формулы бензол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3938" y="1381125"/>
            <a:ext cx="5580062" cy="5116513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269144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В свое  время было </a:t>
            </a:r>
          </a:p>
          <a:p>
            <a:r>
              <a:rPr lang="ru-RU" dirty="0"/>
              <a:t>предложено много</a:t>
            </a:r>
          </a:p>
          <a:p>
            <a:r>
              <a:rPr lang="ru-RU" dirty="0"/>
              <a:t>вариантов структурных</a:t>
            </a:r>
          </a:p>
          <a:p>
            <a:r>
              <a:rPr lang="ru-RU" dirty="0"/>
              <a:t>формул бензола, но ни</a:t>
            </a:r>
          </a:p>
          <a:p>
            <a:r>
              <a:rPr lang="ru-RU" dirty="0"/>
              <a:t>одна из них не смогла</a:t>
            </a:r>
          </a:p>
          <a:p>
            <a:r>
              <a:rPr lang="ru-RU" dirty="0"/>
              <a:t>удовлетворительно </a:t>
            </a:r>
          </a:p>
          <a:p>
            <a:r>
              <a:rPr lang="ru-RU" dirty="0"/>
              <a:t>объяснить его особые </a:t>
            </a:r>
          </a:p>
          <a:p>
            <a:r>
              <a:rPr lang="ru-RU" dirty="0"/>
              <a:t>свойства.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04800" y="457200"/>
            <a:ext cx="8839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48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При проведении реакций, выяснилось, что бензол не обесцвечивает растворы марганцовки и бромной воды (хотя, судя по формуле, он является непредельным УВ). Оказывается, наиболее характерными для него являются реакции замещения, а в реакции присоединения он вступает только в жёстких условиях.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C0000"/>
                </a:solidFill>
              </a:rPr>
              <a:t>Схема образования сигма – связей в молекуле бензола.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1)Тип гибридизации - </a:t>
            </a:r>
            <a:r>
              <a:rPr lang="en-US" b="1" dirty="0" smtClean="0"/>
              <a:t>s</a:t>
            </a:r>
            <a:r>
              <a:rPr lang="ru-RU" b="1" dirty="0" err="1" smtClean="0"/>
              <a:t>р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</a:p>
          <a:p>
            <a:pPr eaLnBrk="1" hangingPunct="1"/>
            <a:r>
              <a:rPr lang="ru-RU" sz="2400" dirty="0" smtClean="0"/>
              <a:t>2) между атомами углерода и углерода и водорода образуются сигма – связи, лежащие в одной плоскости.</a:t>
            </a:r>
          </a:p>
          <a:p>
            <a:pPr eaLnBrk="1" hangingPunct="1"/>
            <a:r>
              <a:rPr lang="ru-RU" sz="2400" dirty="0" smtClean="0"/>
              <a:t>3) валентный угол – 120 градусов</a:t>
            </a:r>
          </a:p>
          <a:p>
            <a:pPr eaLnBrk="1" hangingPunct="1"/>
            <a:r>
              <a:rPr lang="ru-RU" sz="2400" dirty="0" smtClean="0"/>
              <a:t>4) длина связи С-С 0,140нм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828800"/>
            <a:ext cx="3962400" cy="4343400"/>
          </a:xfrm>
        </p:spPr>
      </p:pic>
      <p:sp>
        <p:nvSpPr>
          <p:cNvPr id="14341" name="Line 7"/>
          <p:cNvSpPr>
            <a:spLocks noChangeShapeType="1"/>
          </p:cNvSpPr>
          <p:nvPr/>
        </p:nvSpPr>
        <p:spPr bwMode="auto">
          <a:xfrm flipV="1">
            <a:off x="5410200" y="2514600"/>
            <a:ext cx="2057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6019800" y="2514600"/>
            <a:ext cx="1981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5791200" y="2971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5410200" y="4267200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 flipH="1">
            <a:off x="6172200" y="4343400"/>
            <a:ext cx="1828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>
            <a:off x="7620000" y="2895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715963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CC0000"/>
                </a:solidFill>
              </a:rPr>
              <a:t>Схема образования пи – связей в молекуле бензола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038600" y="1219200"/>
            <a:ext cx="4648200" cy="4906963"/>
          </a:xfrm>
        </p:spPr>
        <p:txBody>
          <a:bodyPr/>
          <a:lstStyle/>
          <a:p>
            <a:pPr eaLnBrk="1" hangingPunct="1"/>
            <a:r>
              <a:rPr lang="ru-RU" sz="2800" smtClean="0"/>
              <a:t>1)За счет негибридных </a:t>
            </a:r>
          </a:p>
          <a:p>
            <a:pPr eaLnBrk="1" hangingPunct="1"/>
            <a:r>
              <a:rPr lang="ru-RU" sz="2800" smtClean="0">
                <a:solidFill>
                  <a:srgbClr val="CC0000"/>
                </a:solidFill>
              </a:rPr>
              <a:t>р</a:t>
            </a:r>
            <a:r>
              <a:rPr lang="ru-RU" sz="2800" smtClean="0"/>
              <a:t> </a:t>
            </a:r>
            <a:r>
              <a:rPr lang="ru-RU" sz="2800" smtClean="0">
                <a:solidFill>
                  <a:srgbClr val="CC0000"/>
                </a:solidFill>
              </a:rPr>
              <a:t>– электронных</a:t>
            </a:r>
            <a:r>
              <a:rPr lang="ru-RU" sz="2800" smtClean="0"/>
              <a:t> облаков в молекуле бензола перпендикулярно плоскости образования сигма - связей образуется единая 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CC0000"/>
                </a:solidFill>
              </a:rPr>
              <a:t>    п-</a:t>
            </a:r>
            <a:r>
              <a:rPr lang="ru-RU" sz="2800" smtClean="0"/>
              <a:t> </a:t>
            </a:r>
            <a:r>
              <a:rPr lang="ru-RU" sz="2800" smtClean="0">
                <a:solidFill>
                  <a:srgbClr val="CC0000"/>
                </a:solidFill>
              </a:rPr>
              <a:t>электронная </a:t>
            </a:r>
            <a:r>
              <a:rPr lang="ru-RU" sz="2800" smtClean="0"/>
              <a:t>система, состоящая из </a:t>
            </a:r>
            <a:r>
              <a:rPr lang="ru-RU" sz="2800" smtClean="0">
                <a:solidFill>
                  <a:srgbClr val="CC0000"/>
                </a:solidFill>
              </a:rPr>
              <a:t>6 р –</a:t>
            </a:r>
            <a:r>
              <a:rPr lang="ru-RU" sz="2800" smtClean="0"/>
              <a:t> </a:t>
            </a:r>
            <a:r>
              <a:rPr lang="ru-RU" sz="2800" smtClean="0">
                <a:solidFill>
                  <a:srgbClr val="CC0000"/>
                </a:solidFill>
              </a:rPr>
              <a:t>электронов и</a:t>
            </a:r>
            <a:r>
              <a:rPr lang="ru-RU" sz="2800" smtClean="0"/>
              <a:t> </a:t>
            </a:r>
            <a:r>
              <a:rPr lang="ru-RU" sz="2800" smtClean="0">
                <a:solidFill>
                  <a:srgbClr val="CC0000"/>
                </a:solidFill>
              </a:rPr>
              <a:t>общая для всех атомов углерода.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05000"/>
            <a:ext cx="35052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CC0000"/>
                </a:solidFill>
              </a:rPr>
              <a:t>Сигма– и пи- связи в молекуле бензола</a:t>
            </a:r>
          </a:p>
        </p:txBody>
      </p:sp>
      <p:pic>
        <p:nvPicPr>
          <p:cNvPr id="1638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5562600" cy="4581525"/>
          </a:xfrm>
        </p:spPr>
      </p:pic>
      <p:sp>
        <p:nvSpPr>
          <p:cNvPr id="2970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143000"/>
            <a:ext cx="3657600" cy="4983163"/>
          </a:xfrm>
        </p:spPr>
        <p:txBody>
          <a:bodyPr/>
          <a:lstStyle/>
          <a:p>
            <a:pPr eaLnBrk="1" hangingPunct="1"/>
            <a:r>
              <a:rPr lang="ru-RU" i="1" smtClean="0"/>
              <a:t>Таким образом, в молекуле бензола между атомами углерода все связи равноценны и их длинна 0,140нм.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CC0000"/>
                </a:solidFill>
              </a:rPr>
              <a:t>Современная структурная формула бензола.</a:t>
            </a:r>
          </a:p>
        </p:txBody>
      </p:sp>
      <p:graphicFrame>
        <p:nvGraphicFramePr>
          <p:cNvPr id="74759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28600" y="990600"/>
          <a:ext cx="4191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em3D XML" r:id="rId3" imgW="3465776" imgH="3906511" progId="">
                  <p:embed/>
                </p:oleObj>
              </mc:Choice>
              <mc:Fallback>
                <p:oleObj name="Chem3D XML" r:id="rId3" imgW="3465776" imgH="3906511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4191000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1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5562600"/>
            <a:ext cx="91440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i="1" smtClean="0">
                <a:solidFill>
                  <a:srgbClr val="000000"/>
                </a:solidFill>
              </a:rPr>
              <a:t>Чтобы показать равномерность распределения п–электронной системы в молекуле бензола, структурную формулу его часто изображают в виде шестиугольника с окружностью внутри</a:t>
            </a:r>
          </a:p>
        </p:txBody>
      </p:sp>
      <p:sp>
        <p:nvSpPr>
          <p:cNvPr id="74763" name="Rectangle 11"/>
          <p:cNvSpPr>
            <a:spLocks noGrp="1" noChangeArrowheads="1"/>
          </p:cNvSpPr>
          <p:nvPr>
            <p:ph sz="quarter" idx="2"/>
          </p:nvPr>
        </p:nvSpPr>
        <p:spPr>
          <a:xfrm rot="5400000">
            <a:off x="4838700" y="1409700"/>
            <a:ext cx="4343400" cy="3352800"/>
          </a:xfrm>
          <a:prstGeom prst="hexagon">
            <a:avLst>
              <a:gd name="adj" fmla="val 32386"/>
              <a:gd name="vf" fmla="val 115470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74764" name="Oval 12"/>
          <p:cNvSpPr>
            <a:spLocks noChangeArrowheads="1"/>
          </p:cNvSpPr>
          <p:nvPr/>
        </p:nvSpPr>
        <p:spPr bwMode="auto">
          <a:xfrm>
            <a:off x="5791200" y="1752600"/>
            <a:ext cx="2438400" cy="274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4648200" y="30480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 build="p"/>
      <p:bldP spid="74763" grpId="0" animBg="1"/>
      <p:bldP spid="74764" grpId="0" animBg="1"/>
      <p:bldP spid="747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CC0000"/>
                </a:solidFill>
              </a:rPr>
              <a:t>Современная структурная формула бензола.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                  </a:t>
            </a:r>
            <a:endParaRPr lang="ru-RU" sz="280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ru-RU" sz="2400" i="1" smtClean="0"/>
              <a:t>Сочетание шести сигма – связей с единой п – системой называется </a:t>
            </a:r>
            <a:r>
              <a:rPr lang="ru-RU" sz="2400" i="1" smtClean="0">
                <a:solidFill>
                  <a:srgbClr val="CC0000"/>
                </a:solidFill>
              </a:rPr>
              <a:t>ароматической связью</a:t>
            </a:r>
          </a:p>
          <a:p>
            <a:pPr eaLnBrk="1" hangingPunct="1"/>
            <a:r>
              <a:rPr lang="ru-RU" sz="2400" i="1" smtClean="0"/>
              <a:t>Цикл из шести атомов углерода, связанных ароматической связью, называется </a:t>
            </a:r>
            <a:r>
              <a:rPr lang="ru-RU" sz="2400" i="1" smtClean="0">
                <a:solidFill>
                  <a:srgbClr val="CC0000"/>
                </a:solidFill>
              </a:rPr>
              <a:t>бензольным кольцом или бензольным ядром.</a:t>
            </a:r>
          </a:p>
        </p:txBody>
      </p:sp>
      <p:sp>
        <p:nvSpPr>
          <p:cNvPr id="17413" name="Rectangle 27"/>
          <p:cNvSpPr>
            <a:spLocks noGrp="1" noChangeArrowheads="1"/>
          </p:cNvSpPr>
          <p:nvPr>
            <p:ph sz="quarter" idx="2"/>
          </p:nvPr>
        </p:nvSpPr>
        <p:spPr>
          <a:xfrm rot="16200000" flipH="1">
            <a:off x="190500" y="2095500"/>
            <a:ext cx="4191000" cy="3505200"/>
          </a:xfrm>
          <a:prstGeom prst="hexagon">
            <a:avLst>
              <a:gd name="adj" fmla="val 29891"/>
              <a:gd name="vf" fmla="val 115470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17414" name="Oval 29"/>
          <p:cNvSpPr>
            <a:spLocks noChangeArrowheads="1"/>
          </p:cNvSpPr>
          <p:nvPr/>
        </p:nvSpPr>
        <p:spPr bwMode="auto">
          <a:xfrm>
            <a:off x="914400" y="2286000"/>
            <a:ext cx="2743200" cy="3048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&amp;Ncy;&amp;ocy;&amp;mcy;&amp;iecy;&amp;ncy;&amp;kcy;&amp;lcy;&amp;acy;&amp;tcy;&amp;ucy;&amp;rcy;&amp;acy; &amp;acy;&amp;rcy;&amp;iecy;&amp;n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cf.ppt-online.org/files/slide/f/fLT2CwtKoGmx9lcZ5jnrgBizMQX1vkFhq0Y7PU/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/>
          <a:lstStyle/>
          <a:p>
            <a:r>
              <a:rPr lang="ru-RU" sz="4000" dirty="0"/>
              <a:t>Для изучения темы необходимо рассмотреть теорию, составить конспект. Отправить фотоотчет на мою электронную почту до </a:t>
            </a:r>
            <a:r>
              <a:rPr lang="ru-RU" sz="4000" b="1" dirty="0"/>
              <a:t>15.00: </a:t>
            </a:r>
            <a:r>
              <a:rPr lang="en-US" sz="4000" u="sng" dirty="0" err="1">
                <a:hlinkClick r:id="rId2"/>
              </a:rPr>
              <a:t>elena</a:t>
            </a:r>
            <a:r>
              <a:rPr lang="ru-RU" sz="4000" u="sng" dirty="0">
                <a:hlinkClick r:id="rId2"/>
              </a:rPr>
              <a:t>692007@</a:t>
            </a:r>
            <a:r>
              <a:rPr lang="en-US" sz="4000" u="sng" dirty="0" err="1">
                <a:hlinkClick r:id="rId2"/>
              </a:rPr>
              <a:t>yandex</a:t>
            </a:r>
            <a:r>
              <a:rPr lang="ru-RU" sz="4000" u="sng" dirty="0">
                <a:hlinkClick r:id="rId2"/>
              </a:rPr>
              <a:t>.</a:t>
            </a:r>
            <a:r>
              <a:rPr lang="en-US" sz="4000" u="sng" dirty="0" err="1">
                <a:hlinkClick r:id="rId2"/>
              </a:rPr>
              <a:t>ru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u="sng" dirty="0"/>
              <a:t>Обязательно в отчете указываем дату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962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&amp;Ncy;&amp;ocy;&amp;mcy;&amp;iecy;&amp;ncy;&amp;kcy;&amp;lcy;&amp;acy;&amp;tcy;&amp;ucy;&amp;rcy;&amp;acy; &amp;acy;&amp;rcy;&amp;iecy;&amp;n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&amp;Ncy;&amp;ocy;&amp;mcy;&amp;iecy;&amp;ncy;&amp;kcy;&amp;lcy;&amp;acy;&amp;tcy;&amp;ucy;&amp;rcy;&amp;acy; &amp;acy;&amp;rcy;&amp;iecy;&amp;n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&amp;Ncy;&amp;ocy;&amp;mcy;&amp;iecy;&amp;ncy;&amp;kcy;&amp;lcy;&amp;acy;&amp;tcy;&amp;ucy;&amp;rcy;&amp;acy; &amp;acy;&amp;rcy;&amp;iecy;&amp;n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&amp;Ncy;&amp;acy;&amp;zcy;&amp;ocy;&amp;vcy;&amp;icy;&amp;tcy;&amp;iecy; &amp;scy;&amp;lcy;&amp;iecy;&amp;dcy;&amp;ucy;&amp;yucy;&amp;shchcy;&amp;icy;&amp;iecy; &amp;acy;&amp;rcy;&amp;iecy;&amp;ncy;&amp;ycy;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&amp;Scy;&amp;tcy;&amp;rcy;&amp;ucy;&amp;kcy;&amp;tcy;&amp;ucy;&amp;rcy;&amp;ncy;&amp;acy;&amp;yacy; &amp;icy;&amp;zcy;&amp;ocy;&amp;mcy;&amp;iecy;&amp;rcy;&amp;icy;&amp;yacy; &amp;acy;&amp;rcy;&amp;iecy;&amp;n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&amp;Scy;&amp;tcy;&amp;rcy;&amp;ucy;&amp;kcy;&amp;tcy;&amp;ucy;&amp;rcy;&amp;ncy;&amp;acy;&amp;yacy; &amp;icy;&amp;zcy;&amp;ocy;&amp;mcy;&amp;iecy;&amp;rcy;&amp;icy;&amp;yacy; &amp;acy;&amp;rcy;&amp;iecy;&amp;n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&amp;Scy;&amp;tcy;&amp;rcy;&amp;ucy;&amp;kcy;&amp;tcy;&amp;ucy;&amp;rcy;&amp;ncy;&amp;acy;&amp;yacy; &amp;icy;&amp;zcy;&amp;ocy;&amp;mcy;&amp;iecy;&amp;rcy;&amp;icy;&amp;yacy; &amp;acy;&amp;rcy;&amp;iecy;&amp;n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&amp;Pcy;&amp;rcy;&amp;ocy;&amp;scy;&amp;tcy;&amp;rcy;&amp;acy;&amp;ncy;&amp;scy;&amp;tcy;&amp;vcy;&amp;iecy;&amp;ncy;&amp;ncy;&amp;acy;&amp;yacy; &amp;icy;&amp;zcy;&amp;ocy;&amp;mcy;&amp;iecy;&amp;rcy;&amp;icy;&amp;yacy; &amp;acy;&amp;rcy;&amp;iecy;&amp;n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315913"/>
            <a:ext cx="4373563" cy="12763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9900"/>
                </a:solidFill>
              </a:rPr>
              <a:t>Получение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7129463" cy="4513263"/>
          </a:xfrm>
        </p:spPr>
        <p:txBody>
          <a:bodyPr/>
          <a:lstStyle/>
          <a:p>
            <a:pPr eaLnBrk="1" hangingPunct="1"/>
            <a:r>
              <a:rPr lang="ru-RU" smtClean="0"/>
              <a:t>Бензол получают из каменноугольной смолы, образующейся при коксовании угля.</a:t>
            </a:r>
          </a:p>
          <a:p>
            <a:pPr eaLnBrk="1" hangingPunct="1"/>
            <a:r>
              <a:rPr lang="ru-RU" smtClean="0"/>
              <a:t>В настоящее время  бензол получают из нефти.</a:t>
            </a:r>
          </a:p>
          <a:p>
            <a:pPr eaLnBrk="1" hangingPunct="1"/>
            <a:r>
              <a:rPr lang="ru-RU" smtClean="0"/>
              <a:t>Бензол получают  синтетическими методами.</a:t>
            </a:r>
          </a:p>
          <a:p>
            <a:pPr eaLnBrk="1" hangingPunct="1"/>
            <a:endParaRPr lang="ru-RU" smtClean="0"/>
          </a:p>
        </p:txBody>
      </p:sp>
      <p:pic>
        <p:nvPicPr>
          <p:cNvPr id="23557" name="Picture 5" descr="phen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0"/>
            <a:ext cx="295275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15913"/>
            <a:ext cx="7608887" cy="1276350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rgbClr val="009900"/>
                </a:solidFill>
              </a:rPr>
              <a:t>Другие способы получения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795463"/>
            <a:ext cx="5768975" cy="4114800"/>
          </a:xfrm>
        </p:spPr>
        <p:txBody>
          <a:bodyPr/>
          <a:lstStyle/>
          <a:p>
            <a:pPr eaLnBrk="1" hangingPunct="1"/>
            <a:r>
              <a:rPr lang="ru-RU" sz="4400" smtClean="0"/>
              <a:t>С</a:t>
            </a:r>
            <a:r>
              <a:rPr lang="ru-RU" sz="4400" baseline="-25000" smtClean="0"/>
              <a:t>6</a:t>
            </a:r>
            <a:r>
              <a:rPr lang="ru-RU" sz="4400" smtClean="0"/>
              <a:t>Н</a:t>
            </a:r>
            <a:r>
              <a:rPr lang="ru-RU" sz="4400" baseline="-25000" smtClean="0"/>
              <a:t>14</a:t>
            </a:r>
            <a:r>
              <a:rPr lang="ru-RU" sz="4400" smtClean="0"/>
              <a:t>	</a:t>
            </a:r>
            <a:r>
              <a:rPr lang="en-US" sz="4400" smtClean="0">
                <a:sym typeface="Wingdings" pitchFamily="2" charset="2"/>
              </a:rPr>
              <a:t>	</a:t>
            </a:r>
            <a:r>
              <a:rPr lang="ru-RU" sz="4400" smtClean="0"/>
              <a:t>С</a:t>
            </a:r>
            <a:r>
              <a:rPr lang="ru-RU" sz="4400" baseline="-25000" smtClean="0"/>
              <a:t>6</a:t>
            </a:r>
            <a:r>
              <a:rPr lang="ru-RU" sz="4400" smtClean="0"/>
              <a:t>Н</a:t>
            </a:r>
            <a:r>
              <a:rPr lang="ru-RU" sz="4400" baseline="-25000" smtClean="0"/>
              <a:t>6</a:t>
            </a:r>
            <a:r>
              <a:rPr lang="ru-RU" sz="4400" smtClean="0"/>
              <a:t> + 4Н</a:t>
            </a:r>
            <a:r>
              <a:rPr lang="ru-RU" sz="4400" baseline="-25000" smtClean="0"/>
              <a:t>2</a:t>
            </a:r>
          </a:p>
          <a:p>
            <a:pPr eaLnBrk="1" hangingPunct="1"/>
            <a:r>
              <a:rPr lang="ru-RU" sz="4400" smtClean="0"/>
              <a:t>С</a:t>
            </a:r>
            <a:r>
              <a:rPr lang="ru-RU" sz="4400" baseline="-25000" smtClean="0"/>
              <a:t>6</a:t>
            </a:r>
            <a:r>
              <a:rPr lang="ru-RU" sz="4400" smtClean="0"/>
              <a:t>Н</a:t>
            </a:r>
            <a:r>
              <a:rPr lang="ru-RU" sz="4400" baseline="-25000" smtClean="0"/>
              <a:t>12</a:t>
            </a:r>
            <a:r>
              <a:rPr lang="ru-RU" sz="4400" smtClean="0"/>
              <a:t>	</a:t>
            </a:r>
            <a:r>
              <a:rPr lang="en-US" sz="4400" smtClean="0">
                <a:sym typeface="Wingdings" pitchFamily="2" charset="2"/>
              </a:rPr>
              <a:t>	</a:t>
            </a:r>
            <a:r>
              <a:rPr lang="ru-RU" sz="4400" smtClean="0"/>
              <a:t>С</a:t>
            </a:r>
            <a:r>
              <a:rPr lang="ru-RU" sz="4400" baseline="-25000" smtClean="0"/>
              <a:t>6</a:t>
            </a:r>
            <a:r>
              <a:rPr lang="ru-RU" sz="4400" smtClean="0"/>
              <a:t>Н</a:t>
            </a:r>
            <a:r>
              <a:rPr lang="ru-RU" sz="4400" baseline="-25000" smtClean="0"/>
              <a:t>6</a:t>
            </a:r>
            <a:r>
              <a:rPr lang="ru-RU" sz="4400" smtClean="0"/>
              <a:t> + 3Н</a:t>
            </a:r>
            <a:r>
              <a:rPr lang="ru-RU" sz="4400" baseline="-25000" smtClean="0"/>
              <a:t>2</a:t>
            </a:r>
          </a:p>
          <a:p>
            <a:pPr eaLnBrk="1" hangingPunct="1"/>
            <a:r>
              <a:rPr lang="ru-RU" sz="4400" smtClean="0"/>
              <a:t>3С</a:t>
            </a:r>
            <a:r>
              <a:rPr lang="ru-RU" sz="4400" baseline="-25000" smtClean="0"/>
              <a:t>2</a:t>
            </a:r>
            <a:r>
              <a:rPr lang="ru-RU" sz="4400" smtClean="0"/>
              <a:t>Н</a:t>
            </a:r>
            <a:r>
              <a:rPr lang="ru-RU" sz="4400" baseline="-25000" smtClean="0"/>
              <a:t>2</a:t>
            </a:r>
            <a:r>
              <a:rPr lang="ru-RU" sz="4400" smtClean="0"/>
              <a:t>	</a:t>
            </a:r>
            <a:r>
              <a:rPr lang="en-US" sz="4400" smtClean="0">
                <a:sym typeface="Wingdings" pitchFamily="2" charset="2"/>
              </a:rPr>
              <a:t>	</a:t>
            </a:r>
            <a:r>
              <a:rPr lang="ru-RU" sz="4400" smtClean="0"/>
              <a:t>С</a:t>
            </a:r>
            <a:r>
              <a:rPr lang="ru-RU" sz="4400" baseline="-25000" smtClean="0"/>
              <a:t>6</a:t>
            </a:r>
            <a:r>
              <a:rPr lang="ru-RU" sz="4400" smtClean="0"/>
              <a:t>Н</a:t>
            </a:r>
            <a:r>
              <a:rPr lang="ru-RU" sz="4400" baseline="-25000" smtClean="0"/>
              <a:t>6</a:t>
            </a:r>
          </a:p>
          <a:p>
            <a:pPr eaLnBrk="1" hangingPunct="1"/>
            <a:endParaRPr lang="ru-RU" sz="4400" smtClean="0"/>
          </a:p>
        </p:txBody>
      </p:sp>
      <p:pic>
        <p:nvPicPr>
          <p:cNvPr id="19460" name="Picture 4" descr="j02153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924175"/>
            <a:ext cx="237966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09600" y="117693"/>
            <a:ext cx="7620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7748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Первые представители этого класса УВ, выделенные в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XIX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веке из природных объектов, обладали приятным ароматом, за что и получили своё название. В молекулах есть ароматическая связь (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бензольное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кольцо).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  <a:tab pos="17748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Строение молекулы главного представителя этого класса приснилось немецкому учёному Ф.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Кекуле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в виде змеи, вцепившейся в собственный хвост.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15913"/>
            <a:ext cx="7537450" cy="1276350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rgbClr val="009900"/>
                </a:solidFill>
              </a:rPr>
              <a:t>Природные источники получения</a:t>
            </a:r>
            <a:r>
              <a:rPr lang="ru-RU" sz="4800" smtClean="0">
                <a:solidFill>
                  <a:srgbClr val="009900"/>
                </a:solidFill>
              </a:rPr>
              <a:t>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Природные и попутные газы </a:t>
            </a:r>
          </a:p>
          <a:p>
            <a:pPr eaLnBrk="1" hangingPunct="1"/>
            <a:r>
              <a:rPr lang="ru-RU" smtClean="0"/>
              <a:t>Нефть</a:t>
            </a:r>
          </a:p>
          <a:p>
            <a:pPr eaLnBrk="1" hangingPunct="1"/>
            <a:r>
              <a:rPr lang="ru-RU" smtClean="0"/>
              <a:t>Каменный уголь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009900"/>
                </a:solidFill>
              </a:rPr>
              <a:t>Физические свойства</a:t>
            </a:r>
            <a:r>
              <a:rPr lang="ru-RU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Бензол представляет собой бесцветную, легкоподвижную жидкость с температурой кипения +80</a:t>
            </a:r>
            <a:r>
              <a:rPr lang="en-US" sz="2800" smtClean="0">
                <a:cs typeface="Arial" charset="0"/>
              </a:rPr>
              <a:t>º</a:t>
            </a:r>
            <a:r>
              <a:rPr lang="ru-RU" sz="2800" smtClean="0">
                <a:cs typeface="Arial" charset="0"/>
              </a:rPr>
              <a:t>С и температурой плавления + 5</a:t>
            </a:r>
            <a:r>
              <a:rPr lang="en-US" sz="2800" smtClean="0">
                <a:cs typeface="Arial" charset="0"/>
              </a:rPr>
              <a:t>º</a:t>
            </a:r>
            <a:r>
              <a:rPr lang="ru-RU" sz="2800" smtClean="0">
                <a:cs typeface="Arial" charset="0"/>
              </a:rPr>
              <a:t>С.</a:t>
            </a:r>
          </a:p>
          <a:p>
            <a:pPr eaLnBrk="1" hangingPunct="1"/>
            <a:r>
              <a:rPr lang="ru-RU" sz="2800" smtClean="0">
                <a:cs typeface="Arial" charset="0"/>
              </a:rPr>
              <a:t>Он обладает своеобразным запахом, горит сильно коптящим пламенем, легче  воды и не растворяется в ней.</a:t>
            </a:r>
          </a:p>
          <a:p>
            <a:pPr eaLnBrk="1" hangingPunct="1"/>
            <a:r>
              <a:rPr lang="ru-RU" sz="2800" smtClean="0">
                <a:cs typeface="Arial" charset="0"/>
              </a:rPr>
              <a:t>Пары бензола с воздухом образуют взрывчатую смесь.</a:t>
            </a:r>
            <a:endParaRPr lang="en-US" sz="280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rgbClr val="FF0000"/>
                </a:solidFill>
              </a:rPr>
              <a:t>Бензол вступает в реакции замещения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" y="1219200"/>
          <a:ext cx="87630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S ChemDraw Drawing" r:id="rId3" imgW="7104960" imgH="2402640" progId="">
                  <p:embed/>
                </p:oleObj>
              </mc:Choice>
              <mc:Fallback>
                <p:oleObj name="CS ChemDraw Drawing" r:id="rId3" imgW="7104960" imgH="2402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876300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724400"/>
            <a:ext cx="8229600" cy="16764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Реакции замещения протекают </a:t>
            </a:r>
            <a:r>
              <a:rPr lang="ru-RU" sz="2800" b="1" i="1" u="sng" smtClean="0">
                <a:solidFill>
                  <a:srgbClr val="FF0000"/>
                </a:solidFill>
              </a:rPr>
              <a:t>легче</a:t>
            </a:r>
            <a:r>
              <a:rPr lang="ru-RU" sz="2800" u="sng" smtClean="0">
                <a:solidFill>
                  <a:srgbClr val="FF0000"/>
                </a:solidFill>
              </a:rPr>
              <a:t> </a:t>
            </a:r>
            <a:r>
              <a:rPr lang="ru-RU" sz="2800" smtClean="0">
                <a:solidFill>
                  <a:srgbClr val="FF0000"/>
                </a:solidFill>
              </a:rPr>
              <a:t>чем у предельных углеводородов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0000"/>
                </a:solidFill>
              </a:rPr>
              <a:t>Бензол вступает в реакции присоединения:</a:t>
            </a: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742950" y="1219200"/>
          <a:ext cx="76581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S ChemDraw Drawing" r:id="rId3" imgW="5677920" imgH="2265120" progId="">
                  <p:embed/>
                </p:oleObj>
              </mc:Choice>
              <mc:Fallback>
                <p:oleObj name="CS ChemDraw Drawing" r:id="rId3" imgW="5677920" imgH="226512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219200"/>
                        <a:ext cx="765810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Реакции присоединения протекают </a:t>
            </a:r>
            <a:r>
              <a:rPr lang="ru-RU" sz="2800" b="1" i="1" u="sng" smtClean="0">
                <a:solidFill>
                  <a:srgbClr val="FF0000"/>
                </a:solidFill>
              </a:rPr>
              <a:t>труднее </a:t>
            </a:r>
            <a:r>
              <a:rPr lang="ru-RU" sz="2800" smtClean="0">
                <a:solidFill>
                  <a:srgbClr val="FF0000"/>
                </a:solidFill>
              </a:rPr>
              <a:t>чем у непредельных углеводородов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315913"/>
            <a:ext cx="7086600" cy="952500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rgbClr val="009900"/>
                </a:solidFill>
              </a:rPr>
              <a:t>Химические свойства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341438"/>
            <a:ext cx="7826375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</a:t>
            </a:r>
            <a:r>
              <a:rPr lang="ru-RU" smtClean="0">
                <a:solidFill>
                  <a:srgbClr val="FF0000"/>
                </a:solidFill>
              </a:rPr>
              <a:t>1.Горение бензола: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2С</a:t>
            </a:r>
            <a:r>
              <a:rPr lang="ru-RU" sz="2400" b="1" smtClean="0"/>
              <a:t>6</a:t>
            </a:r>
            <a:r>
              <a:rPr lang="ru-RU" b="1" smtClean="0"/>
              <a:t>Н</a:t>
            </a:r>
            <a:r>
              <a:rPr lang="ru-RU" sz="2400" b="1" smtClean="0"/>
              <a:t>6</a:t>
            </a:r>
            <a:r>
              <a:rPr lang="ru-RU" b="1" smtClean="0"/>
              <a:t> + 15О</a:t>
            </a:r>
            <a:r>
              <a:rPr lang="ru-RU" sz="2400" b="1" smtClean="0"/>
              <a:t>2</a:t>
            </a:r>
            <a:r>
              <a:rPr lang="ru-RU" b="1" smtClean="0"/>
              <a:t> = 12СО</a:t>
            </a:r>
            <a:r>
              <a:rPr lang="ru-RU" sz="2400" b="1" smtClean="0"/>
              <a:t>2</a:t>
            </a:r>
            <a:r>
              <a:rPr lang="ru-RU" b="1" smtClean="0"/>
              <a:t> + 6Н</a:t>
            </a:r>
            <a:r>
              <a:rPr lang="ru-RU" sz="2400" b="1" smtClean="0"/>
              <a:t>2</a:t>
            </a:r>
            <a:r>
              <a:rPr lang="ru-RU" b="1" smtClean="0"/>
              <a:t>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 </a:t>
            </a:r>
            <a:r>
              <a:rPr lang="ru-RU" smtClean="0">
                <a:solidFill>
                  <a:srgbClr val="FF0000"/>
                </a:solidFill>
              </a:rPr>
              <a:t>2. Реакция замещения: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mtClean="0"/>
              <a:t> С</a:t>
            </a:r>
            <a:r>
              <a:rPr lang="ru-RU" sz="2400" smtClean="0"/>
              <a:t>6</a:t>
            </a:r>
            <a:r>
              <a:rPr lang="ru-RU" smtClean="0"/>
              <a:t>Н</a:t>
            </a:r>
            <a:r>
              <a:rPr lang="ru-RU" sz="2400" smtClean="0"/>
              <a:t>6</a:t>
            </a:r>
            <a:r>
              <a:rPr lang="ru-RU" smtClean="0"/>
              <a:t> + </a:t>
            </a:r>
            <a:r>
              <a:rPr lang="en-US" smtClean="0"/>
              <a:t>Br</a:t>
            </a:r>
            <a:r>
              <a:rPr lang="en-US" sz="2400" smtClean="0"/>
              <a:t>2 </a:t>
            </a:r>
            <a:r>
              <a:rPr lang="en-US" smtClean="0"/>
              <a:t>     C</a:t>
            </a:r>
            <a:r>
              <a:rPr lang="en-US" sz="2400" smtClean="0"/>
              <a:t>6</a:t>
            </a:r>
            <a:r>
              <a:rPr lang="en-US" smtClean="0"/>
              <a:t>H</a:t>
            </a:r>
            <a:r>
              <a:rPr lang="en-US" sz="2400" smtClean="0"/>
              <a:t>5</a:t>
            </a:r>
            <a:r>
              <a:rPr lang="en-US" smtClean="0"/>
              <a:t>Br  + HBr</a:t>
            </a:r>
            <a:endParaRPr lang="ru-RU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3</a:t>
            </a:r>
            <a:r>
              <a:rPr lang="ru-RU" smtClean="0">
                <a:solidFill>
                  <a:srgbClr val="FF0000"/>
                </a:solidFill>
              </a:rPr>
              <a:t>. Нитрование: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mtClean="0"/>
              <a:t>С</a:t>
            </a:r>
            <a:r>
              <a:rPr lang="ru-RU" sz="2400" smtClean="0"/>
              <a:t>6</a:t>
            </a:r>
            <a:r>
              <a:rPr lang="ru-RU" smtClean="0"/>
              <a:t>Н</a:t>
            </a:r>
            <a:r>
              <a:rPr lang="ru-RU" sz="2400" smtClean="0"/>
              <a:t>6</a:t>
            </a:r>
            <a:r>
              <a:rPr lang="ru-RU" smtClean="0"/>
              <a:t> + НО</a:t>
            </a:r>
            <a:r>
              <a:rPr lang="en-US" smtClean="0"/>
              <a:t>N</a:t>
            </a:r>
            <a:r>
              <a:rPr lang="ru-RU" smtClean="0"/>
              <a:t>О</a:t>
            </a:r>
            <a:r>
              <a:rPr lang="ru-RU" sz="2400" smtClean="0"/>
              <a:t>2</a:t>
            </a:r>
            <a:r>
              <a:rPr lang="ru-RU" smtClean="0"/>
              <a:t>           С</a:t>
            </a:r>
            <a:r>
              <a:rPr lang="ru-RU" sz="2400" smtClean="0"/>
              <a:t>6</a:t>
            </a:r>
            <a:r>
              <a:rPr lang="ru-RU" smtClean="0"/>
              <a:t>Н</a:t>
            </a:r>
            <a:r>
              <a:rPr lang="ru-RU" sz="2400" smtClean="0"/>
              <a:t>5</a:t>
            </a:r>
            <a:r>
              <a:rPr lang="en-US" smtClean="0"/>
              <a:t>N</a:t>
            </a:r>
            <a:r>
              <a:rPr lang="ru-RU" smtClean="0"/>
              <a:t>О</a:t>
            </a:r>
            <a:r>
              <a:rPr lang="ru-RU" sz="2400" smtClean="0"/>
              <a:t>2</a:t>
            </a:r>
            <a:r>
              <a:rPr lang="ru-RU" smtClean="0"/>
              <a:t> + Н</a:t>
            </a:r>
            <a:r>
              <a:rPr lang="ru-RU" sz="2400" smtClean="0"/>
              <a:t>2</a:t>
            </a:r>
            <a:r>
              <a:rPr lang="ru-RU" smtClean="0"/>
              <a:t>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4. Гидрирование: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mtClean="0"/>
              <a:t>С</a:t>
            </a:r>
            <a:r>
              <a:rPr lang="ru-RU" sz="2400" smtClean="0"/>
              <a:t>6</a:t>
            </a:r>
            <a:r>
              <a:rPr lang="ru-RU" smtClean="0"/>
              <a:t>Н</a:t>
            </a:r>
            <a:r>
              <a:rPr lang="ru-RU" sz="2400" smtClean="0"/>
              <a:t>6</a:t>
            </a:r>
            <a:r>
              <a:rPr lang="ru-RU" smtClean="0"/>
              <a:t> + 3Н</a:t>
            </a:r>
            <a:r>
              <a:rPr lang="ru-RU" sz="2400" smtClean="0"/>
              <a:t>2 </a:t>
            </a:r>
            <a:r>
              <a:rPr lang="ru-RU" smtClean="0"/>
              <a:t>      С</a:t>
            </a:r>
            <a:r>
              <a:rPr lang="ru-RU" sz="2400" smtClean="0"/>
              <a:t>6</a:t>
            </a:r>
            <a:r>
              <a:rPr lang="ru-RU" smtClean="0"/>
              <a:t>Н</a:t>
            </a:r>
            <a:r>
              <a:rPr lang="ru-RU" sz="2400" smtClean="0"/>
              <a:t>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mtClean="0"/>
              <a:t> </a:t>
            </a:r>
            <a:r>
              <a:rPr lang="ru-RU" smtClean="0">
                <a:solidFill>
                  <a:srgbClr val="FF0000"/>
                </a:solidFill>
              </a:rPr>
              <a:t>5. Хлорирование: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mtClean="0"/>
              <a:t>С</a:t>
            </a:r>
            <a:r>
              <a:rPr lang="ru-RU" sz="2400" smtClean="0"/>
              <a:t>6</a:t>
            </a:r>
            <a:r>
              <a:rPr lang="ru-RU" smtClean="0"/>
              <a:t>Н</a:t>
            </a:r>
            <a:r>
              <a:rPr lang="ru-RU" sz="2400" smtClean="0"/>
              <a:t>6</a:t>
            </a:r>
            <a:r>
              <a:rPr lang="ru-RU" smtClean="0"/>
              <a:t> + 3 </a:t>
            </a:r>
            <a:r>
              <a:rPr lang="en-US" smtClean="0"/>
              <a:t>Cl</a:t>
            </a:r>
            <a:r>
              <a:rPr lang="en-US" sz="2400" smtClean="0"/>
              <a:t>2 </a:t>
            </a:r>
            <a:r>
              <a:rPr lang="en-US" smtClean="0"/>
              <a:t>      C</a:t>
            </a:r>
            <a:r>
              <a:rPr lang="en-US" sz="2400" smtClean="0"/>
              <a:t>6</a:t>
            </a:r>
            <a:r>
              <a:rPr lang="en-US" smtClean="0"/>
              <a:t>H</a:t>
            </a:r>
            <a:r>
              <a:rPr lang="en-US" sz="2400" smtClean="0"/>
              <a:t>6</a:t>
            </a:r>
            <a:r>
              <a:rPr lang="en-US" smtClean="0"/>
              <a:t>Cl</a:t>
            </a:r>
            <a:r>
              <a:rPr lang="en-US" sz="2400" smtClean="0"/>
              <a:t>6</a:t>
            </a:r>
            <a:endParaRPr lang="ru-RU" sz="2400" smtClean="0"/>
          </a:p>
          <a:p>
            <a:pPr eaLnBrk="1" hangingPunct="1"/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2987675" y="30686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851275" y="407670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59113" y="5084763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276600" y="60213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9" grpId="0" animBg="1"/>
      <p:bldP spid="25611" grpId="0" animBg="1"/>
      <p:bldP spid="25612" grpId="0" animBg="1"/>
      <p:bldP spid="256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&amp;Pcy;&amp;rcy;&amp;icy;&amp;mcy;&amp;iecy;&amp;ncy;&amp;iecy;&amp;ncy;&amp;icy;&amp;iecy; &amp;acy;&amp;rcy;&amp;iecy;&amp;n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&amp;Pcy;&amp;rcy;&amp;icy;&amp;mcy;&amp;iecy;&amp;ncy;&amp;iecy;&amp;ncy;&amp;icy;&amp;iecy; &amp;acy;&amp;rcy;&amp;iecy;&amp;n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40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&amp;Acy;&amp;Rcy;&amp;IEcy;&amp;Ncy;&amp;Ycy; (&amp;acy;&amp;rcy;&amp;ocy;&amp;mcy;&amp;acy;&amp;tcy;&amp;icy;&amp;chcy;&amp;iecy;&amp;scy;&amp;kcy;&amp;icy;&amp;iecy; &amp;ucy;&amp;gcy;&amp;lcy;&amp;iecy;&amp;vcy;&amp;ocy;&amp;dcy;&amp;ocy;&amp;rcy;&amp;ocy;&amp;dcy;&amp;y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ages.myshared.ru/4/320163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009900"/>
                </a:solidFill>
              </a:rPr>
              <a:t>История открытия</a:t>
            </a:r>
          </a:p>
        </p:txBody>
      </p:sp>
      <p:pic>
        <p:nvPicPr>
          <p:cNvPr id="15364" name="Picture 4" descr="1-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7763" y="2781300"/>
            <a:ext cx="2614612" cy="3748088"/>
          </a:xfrm>
          <a:noFill/>
          <a:ln>
            <a:solidFill>
              <a:srgbClr val="FF0000"/>
            </a:solidFill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71550" y="2060575"/>
            <a:ext cx="46799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Впервые бензол описал немецкий химик Иоганн Глаубер, который получил это соединение в 1649 году в результате перегонки каменно-угольной смолы. Но ни названия вещество не получило, ни состав его не был известен.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9900"/>
                </a:solidFill>
              </a:rPr>
              <a:t>Второе рождение</a:t>
            </a:r>
            <a:r>
              <a:rPr lang="ru-RU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55530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600" b="1" dirty="0"/>
              <a:t>Своё второе рождение бензол получил благодаря работам Фарадея. Бензол был открыт в 1825 году английским физиком Майклом Фарадеем, который </a:t>
            </a:r>
            <a:r>
              <a:rPr lang="ru-RU" sz="2600" b="1" dirty="0" smtClean="0"/>
              <a:t>обнаружил в баллонах со светильным газом подвижную бесцветную жидкость со своеобразным запахом, которую назвал «карбюрированный водород»</a:t>
            </a:r>
            <a:r>
              <a:rPr lang="ru-RU" sz="2600" b="1" dirty="0" smtClean="0">
                <a:effectLst>
                  <a:outerShdw blurRad="38100" dist="38100" dir="2700000" algn="tl">
                    <a:srgbClr val="FFCC00"/>
                  </a:outerShdw>
                </a:effectLst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600" b="1" dirty="0">
              <a:effectLst>
                <a:outerShdw blurRad="38100" dist="38100" dir="2700000" algn="tl">
                  <a:srgbClr val="FFCC00"/>
                </a:outerShdw>
              </a:effectLst>
            </a:endParaRPr>
          </a:p>
          <a:p>
            <a:pPr eaLnBrk="1" hangingPunct="1">
              <a:defRPr/>
            </a:pPr>
            <a:endParaRPr lang="ru-RU" sz="2800" dirty="0"/>
          </a:p>
        </p:txBody>
      </p:sp>
      <p:pic>
        <p:nvPicPr>
          <p:cNvPr id="17412" name="Picture 4" descr="q_559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492375"/>
            <a:ext cx="2771775" cy="2671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09900"/>
                </a:solidFill>
              </a:rPr>
              <a:t>Новое  получение</a:t>
            </a:r>
            <a:r>
              <a:rPr lang="ru-RU" sz="480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5192712" cy="4657725"/>
          </a:xfrm>
        </p:spPr>
        <p:txBody>
          <a:bodyPr/>
          <a:lstStyle/>
          <a:p>
            <a:pPr eaLnBrk="1" hangingPunct="1"/>
            <a:r>
              <a:rPr lang="ru-RU" dirty="0" smtClean="0"/>
              <a:t>В 1833 году немецкий </a:t>
            </a:r>
            <a:r>
              <a:rPr lang="ru-RU" dirty="0" err="1" smtClean="0"/>
              <a:t>физико-химик</a:t>
            </a:r>
            <a:r>
              <a:rPr lang="ru-RU" dirty="0" smtClean="0"/>
              <a:t> </a:t>
            </a:r>
            <a:r>
              <a:rPr lang="ru-RU" dirty="0" err="1" smtClean="0"/>
              <a:t>Эйльгард</a:t>
            </a:r>
            <a:r>
              <a:rPr lang="ru-RU" dirty="0" smtClean="0"/>
              <a:t> </a:t>
            </a:r>
            <a:r>
              <a:rPr lang="ru-RU" dirty="0" err="1" smtClean="0"/>
              <a:t>Мичерлих</a:t>
            </a:r>
            <a:r>
              <a:rPr lang="ru-RU" dirty="0" smtClean="0"/>
              <a:t> получил бензол при сухой перегонке кальциевой соли бензойной кислоты (именно от этого и произошло название бензол)</a:t>
            </a:r>
          </a:p>
        </p:txBody>
      </p:sp>
      <p:pic>
        <p:nvPicPr>
          <p:cNvPr id="18440" name="Picture 8" descr="Mitscherl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8563" y="2924175"/>
            <a:ext cx="2865437" cy="3671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>
                <a:solidFill>
                  <a:srgbClr val="CC0000"/>
                </a:solidFill>
              </a:rPr>
              <a:t>Юстус</a:t>
            </a:r>
            <a:r>
              <a:rPr lang="ru-RU" dirty="0" smtClean="0">
                <a:solidFill>
                  <a:srgbClr val="CC0000"/>
                </a:solidFill>
              </a:rPr>
              <a:t> Либих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419600" cy="4830763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2"/>
                </a:solidFill>
              </a:rPr>
              <a:t>Дал веществу название «бензол»</a:t>
            </a:r>
            <a:endParaRPr lang="ru-RU" sz="2800" dirty="0" smtClean="0">
              <a:solidFill>
                <a:srgbClr val="33CCCC"/>
              </a:solidFill>
            </a:endParaRPr>
          </a:p>
        </p:txBody>
      </p:sp>
      <p:pic>
        <p:nvPicPr>
          <p:cNvPr id="12295" name="Picture 7" descr="https://images.niceartgallery.com/image/data/1049/10496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86217"/>
            <a:ext cx="3505200" cy="4123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704</Words>
  <Application>Microsoft Office PowerPoint</Application>
  <PresentationFormat>Экран (4:3)</PresentationFormat>
  <Paragraphs>76</Paragraphs>
  <Slides>37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Оформление по умолчанию</vt:lpstr>
      <vt:lpstr>CS ChemDraw Drawing</vt:lpstr>
      <vt:lpstr>Chem3D XML</vt:lpstr>
      <vt:lpstr>ДОБРЫЙ ДЕНЬ! Тема урока «Арены Бензол.» </vt:lpstr>
      <vt:lpstr>Для изучения темы необходимо рассмотреть теорию, составить конспект. Отправить фотоотчет на мою электронную почту до 15.00: elena692007@yandex.ru Обязательно в отчете указываем дату </vt:lpstr>
      <vt:lpstr>Презентация PowerPoint</vt:lpstr>
      <vt:lpstr>Презентация PowerPoint</vt:lpstr>
      <vt:lpstr>Презентация PowerPoint</vt:lpstr>
      <vt:lpstr>История открытия</vt:lpstr>
      <vt:lpstr>Второе рождение </vt:lpstr>
      <vt:lpstr>Новое  получение </vt:lpstr>
      <vt:lpstr>Юстус Либих</vt:lpstr>
      <vt:lpstr>Формула строения бензола Ф.Кекуле(1865 г.)</vt:lpstr>
      <vt:lpstr>Строение  бензола</vt:lpstr>
      <vt:lpstr>Презентация PowerPoint</vt:lpstr>
      <vt:lpstr>Схема образования сигма – связей в молекуле бензола.</vt:lpstr>
      <vt:lpstr>Схема образования пи – связей в молекуле бензола</vt:lpstr>
      <vt:lpstr>Сигма– и пи- связи в молекуле бензола</vt:lpstr>
      <vt:lpstr>Современная структурная формула бензола.</vt:lpstr>
      <vt:lpstr>Современная структурная формула бензола.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Получение</vt:lpstr>
      <vt:lpstr>Другие способы получения</vt:lpstr>
      <vt:lpstr>Природные источники получения:</vt:lpstr>
      <vt:lpstr>Физические свойства </vt:lpstr>
      <vt:lpstr>Бензол вступает в реакции замещения</vt:lpstr>
      <vt:lpstr>Бензол вступает в реакции присоединения:</vt:lpstr>
      <vt:lpstr>Химические свойства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Артем</dc:creator>
  <cp:lastModifiedBy>Семинякина Елена Борисовна</cp:lastModifiedBy>
  <cp:revision>39</cp:revision>
  <cp:lastPrinted>1601-01-01T00:00:00Z</cp:lastPrinted>
  <dcterms:created xsi:type="dcterms:W3CDTF">1601-01-01T00:00:00Z</dcterms:created>
  <dcterms:modified xsi:type="dcterms:W3CDTF">2020-05-13T10:54:42Z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